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4"/>
  </p:notesMasterIdLst>
  <p:handoutMasterIdLst>
    <p:handoutMasterId r:id="rId25"/>
  </p:handoutMasterIdLst>
  <p:sldIdLst>
    <p:sldId id="500" r:id="rId2"/>
    <p:sldId id="501" r:id="rId3"/>
    <p:sldId id="519" r:id="rId4"/>
    <p:sldId id="479" r:id="rId5"/>
    <p:sldId id="480" r:id="rId6"/>
    <p:sldId id="481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18" r:id="rId18"/>
    <p:sldId id="531" r:id="rId19"/>
    <p:sldId id="532" r:id="rId20"/>
    <p:sldId id="533" r:id="rId21"/>
    <p:sldId id="520" r:id="rId22"/>
    <p:sldId id="534" r:id="rId23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500"/>
            <p14:sldId id="501"/>
            <p14:sldId id="519"/>
            <p14:sldId id="479"/>
            <p14:sldId id="480"/>
            <p14:sldId id="481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18"/>
            <p14:sldId id="531"/>
            <p14:sldId id="532"/>
            <p14:sldId id="533"/>
            <p14:sldId id="520"/>
            <p14:sldId id="5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9C"/>
    <a:srgbClr val="000000"/>
    <a:srgbClr val="F8FAFF"/>
    <a:srgbClr val="FE3C00"/>
    <a:srgbClr val="BD85F7"/>
    <a:srgbClr val="0D2477"/>
    <a:srgbClr val="09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95977"/>
  </p:normalViewPr>
  <p:slideViewPr>
    <p:cSldViewPr snapToGrid="0" snapToObjects="1">
      <p:cViewPr varScale="1">
        <p:scale>
          <a:sx n="128" d="100"/>
          <a:sy n="128" d="100"/>
        </p:scale>
        <p:origin x="176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06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52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8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02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3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1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44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2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71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9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4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17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4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3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26/11/2021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75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  <p:sldLayoutId id="2147484082" r:id="rId30"/>
    <p:sldLayoutId id="2147484095" r:id="rId31"/>
    <p:sldLayoutId id="2147484108" r:id="rId32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Digital Filters Design: FIR design methods</a:t>
            </a:r>
          </a:p>
          <a:p>
            <a:r>
              <a:rPr lang="en-US" sz="6000" spc="0" dirty="0">
                <a:solidFill>
                  <a:schemeClr val="bg1"/>
                </a:solidFill>
              </a:rPr>
              <a:t> 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Digital filters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246188" y="1059090"/>
            <a:ext cx="1057173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Truncation: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Extract 41 non zero coefficients using a rectangular Window of length 41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			</a:t>
            </a:r>
            <a:r>
              <a:rPr lang="en-GB" altLang="en-US" sz="28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w[n] = 1  for  -20 &lt; n </a:t>
            </a:r>
            <a:r>
              <a:rPr lang="en-GB" altLang="en-US" sz="2800">
                <a:solidFill>
                  <a:schemeClr val="accent4">
                    <a:lumMod val="75000"/>
                    <a:lumOff val="25000"/>
                  </a:schemeClr>
                </a:solidFill>
              </a:rPr>
              <a:t>&lt; 20</a:t>
            </a:r>
            <a:endParaRPr lang="en-GB" altLang="en-US" sz="28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     		   	        = 0  otherwise 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/>
              <a:t>i.e. Truncate the infinite duration IR to a Finite Impulse Response (FIR) using a rectangular window</a:t>
            </a: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2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246188" y="1059090"/>
            <a:ext cx="1057173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Truncation: </a:t>
            </a: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3584C-5644-B045-B402-F9D5686D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60" y="1828925"/>
            <a:ext cx="4623911" cy="3457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708CA-4D48-8244-9E45-DE4BFFAB4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087" y="1828925"/>
            <a:ext cx="4908233" cy="35103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C9A13-3A3B-414A-A4ED-748975AF06C4}"/>
              </a:ext>
            </a:extLst>
          </p:cNvPr>
          <p:cNvCxnSpPr>
            <a:cxnSpLocks/>
          </p:cNvCxnSpPr>
          <p:nvPr/>
        </p:nvCxnSpPr>
        <p:spPr>
          <a:xfrm>
            <a:off x="5770057" y="3713300"/>
            <a:ext cx="1288472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513D49-ADDA-194A-B69B-F93DD6D4EFA7}"/>
              </a:ext>
            </a:extLst>
          </p:cNvPr>
          <p:cNvSpPr txBox="1"/>
          <p:nvPr/>
        </p:nvSpPr>
        <p:spPr>
          <a:xfrm>
            <a:off x="1246188" y="5875462"/>
            <a:ext cx="103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Now we need to make it causal and we need to mitigate the edge effects due to the truncation</a:t>
            </a:r>
          </a:p>
        </p:txBody>
      </p:sp>
    </p:spTree>
    <p:extLst>
      <p:ext uri="{BB962C8B-B14F-4D97-AF65-F5344CB8AC3E}">
        <p14:creationId xmlns:p14="http://schemas.microsoft.com/office/powerpoint/2010/main" val="150502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C2AD0-BEA5-4349-BEE5-48BFC746971A}"/>
                  </a:ext>
                </a:extLst>
              </p:cNvPr>
              <p:cNvSpPr txBox="1"/>
              <p:nvPr/>
            </p:nvSpPr>
            <p:spPr>
              <a:xfrm>
                <a:off x="1246188" y="1059090"/>
                <a:ext cx="10571739" cy="2185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altLang="en-US" sz="2800" dirty="0">
                    <a:solidFill>
                      <a:srgbClr val="FF0000"/>
                    </a:solidFill>
                  </a:rPr>
                  <a:t>Make it causal: </a:t>
                </a:r>
              </a:p>
              <a:p>
                <a:pPr>
                  <a:spcBef>
                    <a:spcPct val="0"/>
                  </a:spcBef>
                </a:pPr>
                <a:r>
                  <a:rPr lang="en-GB" altLang="en-US" sz="2800" dirty="0"/>
                  <a:t>Add 20 poles at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altLang="en-US" sz="2800" dirty="0"/>
                  <a:t> to make the filter a causal filter (i.e. shift the 1</a:t>
                </a:r>
                <a:r>
                  <a:rPr lang="en-GB" altLang="en-US" sz="2800" baseline="30000" dirty="0"/>
                  <a:t>st</a:t>
                </a:r>
                <a:r>
                  <a:rPr lang="en-GB" altLang="en-US" sz="2800" dirty="0"/>
                  <a:t> coefficient from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 = −20  </m:t>
                    </m:r>
                  </m:oMath>
                </a14:m>
                <a:r>
                  <a:rPr lang="en-GB" altLang="en-US" sz="2800" dirty="0"/>
                  <a:t>to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GB" altLang="en-US" sz="2800" dirty="0"/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en-GB" altLang="en-US" sz="2800" dirty="0">
                  <a:solidFill>
                    <a:srgbClr val="FF0000"/>
                  </a:solidFill>
                </a:endParaRPr>
              </a:p>
              <a:p>
                <a:endParaRPr lang="en-GB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C2AD0-BEA5-4349-BEE5-48BFC746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8" y="1059090"/>
                <a:ext cx="10571739" cy="2185214"/>
              </a:xfrm>
              <a:prstGeom prst="rect">
                <a:avLst/>
              </a:prstGeom>
              <a:blipFill>
                <a:blip r:embed="rId3"/>
                <a:stretch>
                  <a:fillRect l="-1079" t="-2890" r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C9A13-3A3B-414A-A4ED-748975AF06C4}"/>
              </a:ext>
            </a:extLst>
          </p:cNvPr>
          <p:cNvCxnSpPr>
            <a:cxnSpLocks/>
          </p:cNvCxnSpPr>
          <p:nvPr/>
        </p:nvCxnSpPr>
        <p:spPr>
          <a:xfrm>
            <a:off x="5742348" y="4066308"/>
            <a:ext cx="1288472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10BAE1-7E29-7641-BD75-0EF28976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88" y="2549236"/>
            <a:ext cx="4215100" cy="303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9EE4A-91D9-9341-AA28-A33A24E8D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27" y="2549236"/>
            <a:ext cx="4215100" cy="30341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BF2FF-21B9-B249-A17D-62B44434E7B0}"/>
              </a:ext>
            </a:extLst>
          </p:cNvPr>
          <p:cNvCxnSpPr>
            <a:cxnSpLocks/>
          </p:cNvCxnSpPr>
          <p:nvPr/>
        </p:nvCxnSpPr>
        <p:spPr>
          <a:xfrm flipV="1">
            <a:off x="7287491" y="5583381"/>
            <a:ext cx="539751" cy="577224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D29B5A-C46A-2147-AD04-45584ACEEB59}"/>
                  </a:ext>
                </a:extLst>
              </p:cNvPr>
              <p:cNvSpPr txBox="1"/>
              <p:nvPr/>
            </p:nvSpPr>
            <p:spPr>
              <a:xfrm>
                <a:off x="6096000" y="6160605"/>
                <a:ext cx="431201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starts 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, so it is causal!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D29B5A-C46A-2147-AD04-45584ACEE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160605"/>
                <a:ext cx="4312014" cy="430887"/>
              </a:xfrm>
              <a:prstGeom prst="rect">
                <a:avLst/>
              </a:prstGeom>
              <a:blipFill>
                <a:blip r:embed="rId6"/>
                <a:stretch>
                  <a:fillRect l="-2059" t="-11765" r="-88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91E2A-B18E-7E41-865A-0B6E6985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26" y="2383693"/>
            <a:ext cx="4390945" cy="3034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9EE4A-91D9-9341-AA28-A33A24E8D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70" y="2383692"/>
            <a:ext cx="4215100" cy="3034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246188" y="1059090"/>
            <a:ext cx="1057173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Reduce windowing issues (Spectral Leakage): 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apply another window (e.g. Hamming)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FF0000"/>
              </a:solidFill>
            </a:endParaRP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FC9A13-3A3B-414A-A4ED-748975AF06C4}"/>
              </a:ext>
            </a:extLst>
          </p:cNvPr>
          <p:cNvCxnSpPr>
            <a:cxnSpLocks/>
          </p:cNvCxnSpPr>
          <p:nvPr/>
        </p:nvCxnSpPr>
        <p:spPr>
          <a:xfrm>
            <a:off x="5742348" y="4066308"/>
            <a:ext cx="1288472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85EC55-39C4-BD40-AC8A-9DDFEAE84E55}"/>
              </a:ext>
            </a:extLst>
          </p:cNvPr>
          <p:cNvSpPr/>
          <p:nvPr/>
        </p:nvSpPr>
        <p:spPr>
          <a:xfrm>
            <a:off x="1246188" y="4121044"/>
            <a:ext cx="766482" cy="65361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C4CF9D-73B1-7947-B3C4-DA7757EC13C4}"/>
              </a:ext>
            </a:extLst>
          </p:cNvPr>
          <p:cNvSpPr/>
          <p:nvPr/>
        </p:nvSpPr>
        <p:spPr>
          <a:xfrm>
            <a:off x="4347486" y="4121044"/>
            <a:ext cx="766482" cy="65361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D04C43-1724-AD4F-BE44-5F9655397F10}"/>
              </a:ext>
            </a:extLst>
          </p:cNvPr>
          <p:cNvSpPr/>
          <p:nvPr/>
        </p:nvSpPr>
        <p:spPr>
          <a:xfrm>
            <a:off x="7448784" y="4121044"/>
            <a:ext cx="766482" cy="65361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EEB1A-5183-EF42-A61F-C9680EEB6594}"/>
              </a:ext>
            </a:extLst>
          </p:cNvPr>
          <p:cNvSpPr/>
          <p:nvPr/>
        </p:nvSpPr>
        <p:spPr>
          <a:xfrm>
            <a:off x="10786841" y="4072552"/>
            <a:ext cx="766482" cy="65361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91E2A-B18E-7E41-865A-0B6E6985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745" y="1748118"/>
            <a:ext cx="7123816" cy="4922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246188" y="1059090"/>
            <a:ext cx="10571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41 taps impulse response</a:t>
            </a:r>
            <a:endParaRPr lang="en-GB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FF0000"/>
              </a:solidFill>
            </a:endParaRP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2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111718" y="1005302"/>
            <a:ext cx="10571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41 taps impulse response</a:t>
            </a:r>
            <a:endParaRPr lang="en-GB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FF0000"/>
              </a:solidFill>
            </a:endParaRP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6137-E428-B24A-96FB-4EEABE5A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24" y="1541476"/>
            <a:ext cx="6763870" cy="52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111718" y="1005302"/>
            <a:ext cx="105717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</a:rPr>
              <a:t>41 taps impulse response</a:t>
            </a:r>
            <a:endParaRPr lang="en-GB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/>
          </a:p>
          <a:p>
            <a:pPr>
              <a:spcBef>
                <a:spcPct val="0"/>
              </a:spcBef>
              <a:buFontTx/>
              <a:buNone/>
            </a:pPr>
            <a:endParaRPr lang="en-GB" altLang="en-US" sz="2800" dirty="0">
              <a:solidFill>
                <a:srgbClr val="FF0000"/>
              </a:solidFill>
            </a:endParaRPr>
          </a:p>
          <a:p>
            <a:endParaRPr lang="en-GB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293C2-A696-184E-9C90-31982120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58" y="1528383"/>
            <a:ext cx="6591472" cy="508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23505-313C-E94A-AB5F-F2BAFACF5F6D}"/>
                  </a:ext>
                </a:extLst>
              </p:cNvPr>
              <p:cNvSpPr txBox="1"/>
              <p:nvPr/>
            </p:nvSpPr>
            <p:spPr>
              <a:xfrm>
                <a:off x="2088776" y="6424101"/>
                <a:ext cx="8014447" cy="40312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		              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                                    0              		                            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423505-313C-E94A-AB5F-F2BAFACF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76" y="6424101"/>
                <a:ext cx="8014447" cy="403124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D60331-47BE-564A-A101-0CBF0173564D}"/>
              </a:ext>
            </a:extLst>
          </p:cNvPr>
          <p:cNvCxnSpPr>
            <a:cxnSpLocks/>
          </p:cNvCxnSpPr>
          <p:nvPr/>
        </p:nvCxnSpPr>
        <p:spPr>
          <a:xfrm flipV="1">
            <a:off x="1246188" y="2312894"/>
            <a:ext cx="3419941" cy="21971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96978B-7B51-EF44-AFAB-A1513A8D9D73}"/>
              </a:ext>
            </a:extLst>
          </p:cNvPr>
          <p:cNvCxnSpPr>
            <a:cxnSpLocks/>
          </p:cNvCxnSpPr>
          <p:nvPr/>
        </p:nvCxnSpPr>
        <p:spPr>
          <a:xfrm>
            <a:off x="1246188" y="4510061"/>
            <a:ext cx="2821028" cy="17178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Characteristics of Window based FIR Filters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aphicFrame>
        <p:nvGraphicFramePr>
          <p:cNvPr id="10" name="Group 2">
            <a:extLst>
              <a:ext uri="{FF2B5EF4-FFF2-40B4-BE49-F238E27FC236}">
                <a16:creationId xmlns:a16="http://schemas.microsoft.com/office/drawing/2014/main" id="{B2D3BA0E-AEE5-0A47-B2C1-45AF52E9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16526"/>
              </p:ext>
            </p:extLst>
          </p:nvPr>
        </p:nvGraphicFramePr>
        <p:xfrm>
          <a:off x="1246188" y="1815353"/>
          <a:ext cx="7542407" cy="4399888"/>
        </p:xfrm>
        <a:graphic>
          <a:graphicData uri="http://schemas.openxmlformats.org/drawingml/2006/table">
            <a:tbl>
              <a:tblPr/>
              <a:tblGrid>
                <a:gridCol w="1627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4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Window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N(∆B) Hz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A</a:t>
                      </a:r>
                      <a:r>
                        <a:rPr kumimoji="0" lang="en-GB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 </a:t>
                      </a: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dBs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Sidel</a:t>
                      </a: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 Lobe dBs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SL dBs</a:t>
                      </a:r>
                      <a:endParaRPr kumimoji="0" lang="en-GB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Rectangular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0.9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-21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-13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3.92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Hanning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3.1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-31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1.42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Hamming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3.3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-53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1.78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Blackman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5.5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-74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-57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1.10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  b=2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1.5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-29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-19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9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b=4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2.6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-45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-30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34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b=6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3.8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-63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36563" algn="ctr"/>
                          <a:tab pos="873125" algn="r"/>
                        </a:tabLst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	    	b=10 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5.1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-81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-59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07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36563" algn="ctr"/>
                          <a:tab pos="873125" algn="r"/>
                        </a:tabLst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b=12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6.4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-99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-74</a:t>
                      </a: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40AAC-8A11-BD4D-8FC0-027D36DC0E73}"/>
                  </a:ext>
                </a:extLst>
              </p:cNvPr>
              <p:cNvSpPr txBox="1"/>
              <p:nvPr/>
            </p:nvSpPr>
            <p:spPr>
              <a:xfrm>
                <a:off x="9224587" y="1951672"/>
                <a:ext cx="26087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𝑵</m:t>
                    </m:r>
                    <m:r>
                      <a:rPr lang="en-GB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(∆</m:t>
                    </m:r>
                    <m:r>
                      <a:rPr lang="en-GB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  <m:r>
                      <a:rPr lang="en-GB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 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  <a:latin typeface="Verdana" pitchFamily="34" charset="0"/>
                    <a:cs typeface="Times New Roman" pitchFamily="18" charset="0"/>
                  </a:rPr>
                  <a:t>is the product between number of coefficients and transition bands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40AAC-8A11-BD4D-8FC0-027D36DC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587" y="1951672"/>
                <a:ext cx="2608729" cy="1477328"/>
              </a:xfrm>
              <a:prstGeom prst="rect">
                <a:avLst/>
              </a:prstGeom>
              <a:blipFill>
                <a:blip r:embed="rId3"/>
                <a:stretch>
                  <a:fillRect l="-1942" t="-169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F04B9-3CBD-0A41-BD7A-AC9AF6C2264A}"/>
                  </a:ext>
                </a:extLst>
              </p:cNvPr>
              <p:cNvSpPr txBox="1"/>
              <p:nvPr/>
            </p:nvSpPr>
            <p:spPr>
              <a:xfrm>
                <a:off x="9224588" y="3870517"/>
                <a:ext cx="2608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𝒔</m:t>
                        </m:r>
                      </m:sub>
                    </m:sSub>
                    <m:r>
                      <a:rPr lang="en-GB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GB" b="1" dirty="0">
                    <a:solidFill>
                      <a:srgbClr val="0070C0"/>
                    </a:solidFill>
                    <a:latin typeface="Verdana" pitchFamily="34" charset="0"/>
                    <a:cs typeface="Times New Roman" pitchFamily="18" charset="0"/>
                  </a:rPr>
                  <a:t>is the stopband attenuation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F04B9-3CBD-0A41-BD7A-AC9AF6C22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588" y="3870517"/>
                <a:ext cx="2608729" cy="646331"/>
              </a:xfrm>
              <a:prstGeom prst="rect">
                <a:avLst/>
              </a:prstGeom>
              <a:blipFill>
                <a:blip r:embed="rId4"/>
                <a:stretch>
                  <a:fillRect l="-194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8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Optimal FIR Filters design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1A875-CEF1-CD44-A8BE-FAD80E4DE184}"/>
              </a:ext>
            </a:extLst>
          </p:cNvPr>
          <p:cNvSpPr txBox="1"/>
          <p:nvPr/>
        </p:nvSpPr>
        <p:spPr>
          <a:xfrm>
            <a:off x="1129553" y="1734671"/>
            <a:ext cx="104349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Design a lowpass filter with a passband-edge frequency of 1500Hz, a stopband-edge of 2000Hz, </a:t>
            </a:r>
            <a:r>
              <a:rPr lang="en-GB" altLang="en-US" sz="28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passband ripple 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of 0.01</a:t>
            </a:r>
            <a:r>
              <a:rPr lang="en-GB" altLang="en-US" sz="2800" b="1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GB" altLang="en-US" sz="28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stopband ripple  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of 0.1, and a sampling frequency of 8000Hz.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 Use the</a:t>
            </a:r>
            <a:r>
              <a:rPr lang="en-GB" altLang="en-US" sz="28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 Parks-McClellan 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Optimal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With this method we can control the ripple levels </a:t>
            </a:r>
            <a:r>
              <a:rPr lang="en-GB" altLang="en-US" sz="28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(not possible with the windows based approach).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2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Parks-McClellan in </a:t>
            </a:r>
            <a:r>
              <a:rPr lang="en-US" dirty="0" err="1">
                <a:solidFill>
                  <a:srgbClr val="0070C0"/>
                </a:solidFill>
              </a:rPr>
              <a:t>Matlab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1A875-CEF1-CD44-A8BE-FAD80E4DE184}"/>
              </a:ext>
            </a:extLst>
          </p:cNvPr>
          <p:cNvSpPr txBox="1"/>
          <p:nvPr/>
        </p:nvSpPr>
        <p:spPr>
          <a:xfrm>
            <a:off x="1129553" y="2664317"/>
            <a:ext cx="1043491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[</a:t>
            </a:r>
            <a:r>
              <a:rPr lang="en-GB" sz="2400" dirty="0" err="1"/>
              <a:t>n,fo,mo,w</a:t>
            </a:r>
            <a:r>
              <a:rPr lang="en-GB" sz="2400" dirty="0"/>
              <a:t>] = </a:t>
            </a:r>
            <a:r>
              <a:rPr lang="en-GB" sz="2400" dirty="0" err="1"/>
              <a:t>firpmord</a:t>
            </a:r>
            <a:r>
              <a:rPr lang="en-GB" sz="2400" dirty="0"/>
              <a:t>( [1500 2000], [1 0], [0.01 0.1], 8000 ); </a:t>
            </a:r>
          </a:p>
          <a:p>
            <a:r>
              <a:rPr lang="en-GB" sz="2400" dirty="0"/>
              <a:t>n = 21</a:t>
            </a:r>
          </a:p>
          <a:p>
            <a:r>
              <a:rPr lang="en-GB" sz="2400" dirty="0" err="1"/>
              <a:t>fo</a:t>
            </a:r>
            <a:r>
              <a:rPr lang="en-GB" sz="2400" dirty="0"/>
              <a:t> = [0 0.375 0.5 1.0]</a:t>
            </a:r>
          </a:p>
          <a:p>
            <a:r>
              <a:rPr lang="en-GB" sz="2400" dirty="0" err="1"/>
              <a:t>mo</a:t>
            </a:r>
            <a:r>
              <a:rPr lang="en-GB" sz="2400" dirty="0"/>
              <a:t> = [1 1 0 0]</a:t>
            </a:r>
          </a:p>
          <a:p>
            <a:r>
              <a:rPr lang="en-GB" sz="2400" dirty="0"/>
              <a:t>w = [ 10 1]</a:t>
            </a:r>
          </a:p>
          <a:p>
            <a:r>
              <a:rPr lang="en-GB" sz="2400" dirty="0"/>
              <a:t>b = </a:t>
            </a:r>
            <a:r>
              <a:rPr lang="en-GB" sz="2400" dirty="0" err="1"/>
              <a:t>firpm</a:t>
            </a:r>
            <a:r>
              <a:rPr lang="en-GB" sz="2400" dirty="0"/>
              <a:t>(</a:t>
            </a:r>
            <a:r>
              <a:rPr lang="en-GB" sz="2400" dirty="0" err="1"/>
              <a:t>n,fo,mo,w</a:t>
            </a:r>
            <a:r>
              <a:rPr lang="en-GB" sz="2400" dirty="0"/>
              <a:t>); </a:t>
            </a:r>
            <a:r>
              <a:rPr lang="en-GB" sz="2400" dirty="0">
                <a:solidFill>
                  <a:srgbClr val="00B050"/>
                </a:solidFill>
              </a:rPr>
              <a:t>% this computes the 22 coefficients of the impulse response of the low pass filter.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05B1A-E9CE-1D45-AEF1-CB3B8AF41002}"/>
              </a:ext>
            </a:extLst>
          </p:cNvPr>
          <p:cNvSpPr txBox="1"/>
          <p:nvPr/>
        </p:nvSpPr>
        <p:spPr>
          <a:xfrm>
            <a:off x="1129553" y="1245344"/>
            <a:ext cx="10623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Exercise: using help and doc in </a:t>
            </a:r>
            <a:r>
              <a:rPr lang="en-US" sz="2400" dirty="0" err="1">
                <a:solidFill>
                  <a:srgbClr val="C00000"/>
                </a:solidFill>
              </a:rPr>
              <a:t>Matlab</a:t>
            </a:r>
            <a:r>
              <a:rPr lang="en-US" sz="2400" dirty="0">
                <a:solidFill>
                  <a:srgbClr val="C00000"/>
                </a:solidFill>
              </a:rPr>
              <a:t> understand how these lines of code operate. </a:t>
            </a:r>
          </a:p>
        </p:txBody>
      </p:sp>
    </p:spTree>
    <p:extLst>
      <p:ext uri="{BB962C8B-B14F-4D97-AF65-F5344CB8AC3E}">
        <p14:creationId xmlns:p14="http://schemas.microsoft.com/office/powerpoint/2010/main" val="80858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	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50177AF-0D0C-AC4B-83CA-B75CFD535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8" y="1653639"/>
            <a:ext cx="10688513" cy="520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design of FIR filters is generally easier than IIR filters;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GB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Also in this case we will introduce 2 methods: Window and Optimal design.</a:t>
            </a:r>
            <a:br>
              <a:rPr lang="en-GB" altLang="en-US" sz="2800" kern="0" dirty="0">
                <a:solidFill>
                  <a:srgbClr val="000000"/>
                </a:solidFill>
                <a:latin typeface="Arial"/>
              </a:rPr>
            </a:br>
            <a:endParaRPr kumimoji="0" lang="en-GB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We will also see how we can use </a:t>
            </a:r>
            <a:r>
              <a:rPr lang="en-GB" altLang="en-US" sz="2800" kern="0" dirty="0" err="1">
                <a:solidFill>
                  <a:srgbClr val="000000"/>
                </a:solidFill>
                <a:latin typeface="Arial"/>
              </a:rPr>
              <a:t>Matlab</a:t>
            </a: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 to design a wide range of FIR filters.</a:t>
            </a:r>
          </a:p>
        </p:txBody>
      </p:sp>
    </p:spTree>
    <p:extLst>
      <p:ext uri="{BB962C8B-B14F-4D97-AF65-F5344CB8AC3E}">
        <p14:creationId xmlns:p14="http://schemas.microsoft.com/office/powerpoint/2010/main" val="2005650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Parks-McClellan in </a:t>
            </a:r>
            <a:r>
              <a:rPr lang="en-US" dirty="0" err="1">
                <a:solidFill>
                  <a:srgbClr val="0070C0"/>
                </a:solidFill>
              </a:rPr>
              <a:t>Matlab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83383-93A0-D647-A748-DA4F5994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81" y="1846702"/>
            <a:ext cx="4180492" cy="319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64AE2-C0E4-F545-BFD8-8259486F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759" y="1237676"/>
            <a:ext cx="6022464" cy="2208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A22D2-2D95-B947-9504-3965D4463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128" y="3775981"/>
            <a:ext cx="6065723" cy="22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Other ways to design FIR filters In 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1DDE-D590-5D41-8421-44A15A33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8" y="1676853"/>
            <a:ext cx="6378294" cy="2374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6FFE7-2714-9245-B29E-101A1EFC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8" y="4123203"/>
            <a:ext cx="10076033" cy="2547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22DCC-66A5-6445-96E7-991BFB0C3EF3}"/>
              </a:ext>
            </a:extLst>
          </p:cNvPr>
          <p:cNvSpPr txBox="1"/>
          <p:nvPr/>
        </p:nvSpPr>
        <p:spPr>
          <a:xfrm>
            <a:off x="8008493" y="1561682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many fir* functions available</a:t>
            </a:r>
          </a:p>
        </p:txBody>
      </p:sp>
    </p:spTree>
    <p:extLst>
      <p:ext uri="{BB962C8B-B14F-4D97-AF65-F5344CB8AC3E}">
        <p14:creationId xmlns:p14="http://schemas.microsoft.com/office/powerpoint/2010/main" val="293645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Filter Designer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C0582-0A9F-9046-B493-254784C1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71" y="908050"/>
            <a:ext cx="8009548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0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	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50177AF-0D0C-AC4B-83CA-B75CFD535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8" y="1653639"/>
            <a:ext cx="10688513" cy="520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design of FIR filters is generally easier than IIR filters;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GB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Also in this case we will introduce 2 methods: Window and Optimal design.</a:t>
            </a:r>
            <a:br>
              <a:rPr lang="en-GB" altLang="en-US" sz="2800" kern="0" dirty="0">
                <a:solidFill>
                  <a:srgbClr val="000000"/>
                </a:solidFill>
                <a:latin typeface="Arial"/>
              </a:rPr>
            </a:br>
            <a:endParaRPr kumimoji="0" lang="en-GB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We will also see how we can use </a:t>
            </a:r>
            <a:r>
              <a:rPr lang="en-GB" altLang="en-US" sz="2800" kern="0" dirty="0" err="1">
                <a:solidFill>
                  <a:srgbClr val="000000"/>
                </a:solidFill>
                <a:latin typeface="Arial"/>
              </a:rPr>
              <a:t>Matlab</a:t>
            </a:r>
            <a:r>
              <a:rPr lang="en-GB" altLang="en-US" sz="2800" kern="0" dirty="0">
                <a:solidFill>
                  <a:srgbClr val="000000"/>
                </a:solidFill>
                <a:latin typeface="Arial"/>
              </a:rPr>
              <a:t> to design a wide range of FIR filters.</a:t>
            </a:r>
          </a:p>
        </p:txBody>
      </p:sp>
    </p:spTree>
    <p:extLst>
      <p:ext uri="{BB962C8B-B14F-4D97-AF65-F5344CB8AC3E}">
        <p14:creationId xmlns:p14="http://schemas.microsoft.com/office/powerpoint/2010/main" val="352881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E7CD5-C56E-9140-82E0-AAE8331EFDE4}"/>
              </a:ext>
            </a:extLst>
          </p:cNvPr>
          <p:cNvSpPr txBox="1"/>
          <p:nvPr/>
        </p:nvSpPr>
        <p:spPr>
          <a:xfrm>
            <a:off x="976430" y="1142765"/>
            <a:ext cx="10945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Windowing using window functions are used to reduce the effects of Scallop Loss and Spectral Leakage. 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First let us define 5 popular windows of length N. 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317A8-4B8A-9F41-B0BD-331DD62E175C}"/>
              </a:ext>
            </a:extLst>
          </p:cNvPr>
          <p:cNvGrpSpPr/>
          <p:nvPr/>
        </p:nvGrpSpPr>
        <p:grpSpPr>
          <a:xfrm>
            <a:off x="1246187" y="2802356"/>
            <a:ext cx="7836286" cy="4114797"/>
            <a:chOff x="1246187" y="2802356"/>
            <a:chExt cx="7836286" cy="4114797"/>
          </a:xfrm>
        </p:grpSpPr>
        <p:graphicFrame>
          <p:nvGraphicFramePr>
            <p:cNvPr id="10" name="Object 4">
              <a:extLst>
                <a:ext uri="{FF2B5EF4-FFF2-40B4-BE49-F238E27FC236}">
                  <a16:creationId xmlns:a16="http://schemas.microsoft.com/office/drawing/2014/main" id="{9C752F30-2CA1-4E4A-946B-CED3270D87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5101" y="2802356"/>
            <a:ext cx="5997372" cy="41147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0" name="Equation" r:id="rId3" imgW="56756300" imgH="37744400" progId="Equation.3">
                    <p:embed/>
                  </p:oleObj>
                </mc:Choice>
                <mc:Fallback>
                  <p:oleObj name="Equation" r:id="rId3" imgW="56756300" imgH="37744400" progId="Equation.3">
                    <p:embed/>
                    <p:pic>
                      <p:nvPicPr>
                        <p:cNvPr id="10" name="Object 4">
                          <a:extLst>
                            <a:ext uri="{FF2B5EF4-FFF2-40B4-BE49-F238E27FC236}">
                              <a16:creationId xmlns:a16="http://schemas.microsoft.com/office/drawing/2014/main" id="{9C752F30-2CA1-4E4A-946B-CED3270D87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101" y="2802356"/>
                          <a:ext cx="5997372" cy="41147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46A79-7DA9-9847-AF62-57B0324BB970}"/>
                </a:ext>
              </a:extLst>
            </p:cNvPr>
            <p:cNvSpPr txBox="1"/>
            <p:nvPr/>
          </p:nvSpPr>
          <p:spPr>
            <a:xfrm>
              <a:off x="1246187" y="2813900"/>
              <a:ext cx="1428596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Rectangular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 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 err="1">
                  <a:solidFill>
                    <a:srgbClr val="000000"/>
                  </a:solidFill>
                </a:rPr>
                <a:t>Hanning</a:t>
              </a:r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Hamming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Blackman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Kaiser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8D1C4C-ED8B-0B47-B5AD-2D98B5AF40A7}"/>
              </a:ext>
            </a:extLst>
          </p:cNvPr>
          <p:cNvSpPr txBox="1"/>
          <p:nvPr/>
        </p:nvSpPr>
        <p:spPr>
          <a:xfrm>
            <a:off x="7067440" y="2562736"/>
            <a:ext cx="485480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window has its own characteristics in terms of Side-lobe levels and main-lobe size.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41B43-65A8-4048-950F-0FCB178714A3}"/>
              </a:ext>
            </a:extLst>
          </p:cNvPr>
          <p:cNvSpPr txBox="1"/>
          <p:nvPr/>
        </p:nvSpPr>
        <p:spPr>
          <a:xfrm>
            <a:off x="9266664" y="5657671"/>
            <a:ext cx="1929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I</a:t>
            </a:r>
            <a:r>
              <a:rPr lang="en-GB" baseline="-25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0</a:t>
            </a:r>
            <a:r>
              <a:rPr lang="en-GB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 is the zeroth-order modified Bessel function of the first kind</a:t>
            </a:r>
            <a:endParaRPr lang="en-US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51829-28F8-444D-BC90-CF441E818E93}"/>
              </a:ext>
            </a:extLst>
          </p:cNvPr>
          <p:cNvSpPr txBox="1"/>
          <p:nvPr/>
        </p:nvSpPr>
        <p:spPr>
          <a:xfrm>
            <a:off x="5524107" y="899463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plot – N=40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4C8A6-86C2-2E4D-BFE3-5C106ECB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268795"/>
            <a:ext cx="10076033" cy="54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2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Windows- Spectra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E1F6E-3720-F943-8E63-2F0B7BD57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3" y="1197204"/>
            <a:ext cx="10306237" cy="554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19B3D-E659-E84D-A48F-0ED6803D4098}"/>
              </a:ext>
            </a:extLst>
          </p:cNvPr>
          <p:cNvSpPr txBox="1"/>
          <p:nvPr/>
        </p:nvSpPr>
        <p:spPr>
          <a:xfrm>
            <a:off x="8449347" y="591297"/>
            <a:ext cx="3007150" cy="9233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Lower side lobes mitigate spectral leakage… but the main lobe broadens!</a:t>
            </a:r>
          </a:p>
        </p:txBody>
      </p:sp>
    </p:spTree>
    <p:extLst>
      <p:ext uri="{BB962C8B-B14F-4D97-AF65-F5344CB8AC3E}">
        <p14:creationId xmlns:p14="http://schemas.microsoft.com/office/powerpoint/2010/main" val="13082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FIR design using windows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F070E2-20A9-BD45-9211-B897814DE08D}"/>
                  </a:ext>
                </a:extLst>
              </p:cNvPr>
              <p:cNvSpPr txBox="1"/>
              <p:nvPr/>
            </p:nvSpPr>
            <p:spPr>
              <a:xfrm>
                <a:off x="1246187" y="1187025"/>
                <a:ext cx="1015610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en-US" sz="2200" b="1" dirty="0"/>
                  <a:t>Ideal Specifications of Digital LP Filter with </a:t>
                </a:r>
                <a:r>
                  <a:rPr lang="en-GB" altLang="en-US" sz="2200" b="1" dirty="0" err="1"/>
                  <a:t>cutoff</a:t>
                </a:r>
                <a:r>
                  <a:rPr lang="en-GB" altLang="en-US" sz="2200" b="1" dirty="0"/>
                  <a:t> </a:t>
                </a:r>
                <a:r>
                  <a:rPr lang="en-GB" altLang="en-US" sz="2200" b="1" dirty="0" err="1"/>
                  <a:t>freqs</a:t>
                </a:r>
                <a14:m>
                  <m:oMath xmlns:m="http://schemas.openxmlformats.org/officeDocument/2006/math">
                    <m:r>
                      <a:rPr lang="en-GB" altLang="en-US" sz="22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en-US" sz="2200" b="1" i="0" dirty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GB" altLang="en-US" sz="2200" b="1" i="1" baseline="-25000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altLang="en-US" sz="22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en-US" sz="2200" b="1" i="1" dirty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l-GR" altLang="en-US" sz="2200" b="1" i="1" dirty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GB" altLang="en-US" sz="22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altLang="en-US" sz="2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altLang="en-US" sz="2200" b="1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GB" altLang="en-US" sz="2200" b="1" dirty="0"/>
                  <a:t> 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F070E2-20A9-BD45-9211-B897814DE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7" y="1187025"/>
                <a:ext cx="10156103" cy="430887"/>
              </a:xfrm>
              <a:prstGeom prst="rect">
                <a:avLst/>
              </a:prstGeom>
              <a:blipFill>
                <a:blip r:embed="rId3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13955-AE27-A341-8F83-55D3EFAEA0FC}"/>
                  </a:ext>
                </a:extLst>
              </p:cNvPr>
              <p:cNvSpPr txBox="1"/>
              <p:nvPr/>
            </p:nvSpPr>
            <p:spPr>
              <a:xfrm>
                <a:off x="2833254" y="1712221"/>
                <a:ext cx="61929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18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altLang="en-US" sz="1800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altLang="en-US" sz="1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1800" b="1" i="0" dirty="0" err="1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GB" altLang="en-US" sz="1800" b="1" i="1" dirty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13955-AE27-A341-8F83-55D3EFAEA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254" y="1712221"/>
                <a:ext cx="619298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CB72A33-784C-1244-8020-2D7FFE6BA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823" y="2175862"/>
            <a:ext cx="5976413" cy="4258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55FDBF-1434-0C46-BCFE-B906E8B78664}"/>
                  </a:ext>
                </a:extLst>
              </p:cNvPr>
              <p:cNvSpPr txBox="1"/>
              <p:nvPr/>
            </p:nvSpPr>
            <p:spPr>
              <a:xfrm>
                <a:off x="9185564" y="3022156"/>
                <a:ext cx="2701636" cy="144655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we compute the IDTFT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we obtain the ideal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55FDBF-1434-0C46-BCFE-B906E8B7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564" y="3022156"/>
                <a:ext cx="2701636" cy="1446550"/>
              </a:xfrm>
              <a:prstGeom prst="rect">
                <a:avLst/>
              </a:prstGeom>
              <a:blipFill>
                <a:blip r:embed="rId6"/>
                <a:stretch>
                  <a:fillRect l="-2326" t="-2586" b="-6897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6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response of Ideal LP digital Filter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DE0CE-D6EA-DA47-9C35-89407A38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06" y="2089150"/>
            <a:ext cx="9207500" cy="237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BE5F9-3666-404A-A5AA-B9AD1FA7AC87}"/>
              </a:ext>
            </a:extLst>
          </p:cNvPr>
          <p:cNvSpPr txBox="1"/>
          <p:nvPr/>
        </p:nvSpPr>
        <p:spPr>
          <a:xfrm>
            <a:off x="3934691" y="4890655"/>
            <a:ext cx="527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Impulse response of ideal LP filter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6B288-238B-134C-ACE4-82B99F968159}"/>
              </a:ext>
            </a:extLst>
          </p:cNvPr>
          <p:cNvSpPr txBox="1"/>
          <p:nvPr/>
        </p:nvSpPr>
        <p:spPr>
          <a:xfrm>
            <a:off x="2992581" y="5748147"/>
            <a:ext cx="7887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h[n] is infinite! we need to truncate it to make it finite</a:t>
            </a:r>
          </a:p>
        </p:txBody>
      </p:sp>
    </p:spTree>
    <p:extLst>
      <p:ext uri="{BB962C8B-B14F-4D97-AF65-F5344CB8AC3E}">
        <p14:creationId xmlns:p14="http://schemas.microsoft.com/office/powerpoint/2010/main" val="111922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C2AD0-BEA5-4349-BEE5-48BFC746971A}"/>
              </a:ext>
            </a:extLst>
          </p:cNvPr>
          <p:cNvSpPr txBox="1"/>
          <p:nvPr/>
        </p:nvSpPr>
        <p:spPr>
          <a:xfrm>
            <a:off x="1246188" y="1471098"/>
            <a:ext cx="10571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Design a causal, FIR LPF with 41 taps (coefficients) with Linear Phase (Symmetric Impulse Response)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2E165-76AD-9F48-89DE-46DB6AD8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65" y="2411731"/>
            <a:ext cx="6047651" cy="4370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6DD31-1DD6-9C4B-BFF8-DF0264A4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24" y="2771477"/>
            <a:ext cx="2028776" cy="53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03508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19586</TotalTime>
  <Words>780</Words>
  <Application>Microsoft Macintosh PowerPoint</Application>
  <PresentationFormat>Widescreen</PresentationFormat>
  <Paragraphs>164</Paragraphs>
  <Slides>22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Calibri</vt:lpstr>
      <vt:lpstr>Cambria Math</vt:lpstr>
      <vt:lpstr>Montserrat</vt:lpstr>
      <vt:lpstr>Montserrat Medium</vt:lpstr>
      <vt:lpstr>Verdana</vt:lpstr>
      <vt:lpstr>Wingdings</vt:lpstr>
      <vt:lpstr>B&amp;D-Powerpoint Template_16x9</vt:lpstr>
      <vt:lpstr>Equation</vt:lpstr>
      <vt:lpstr>PowerPoint Presentation</vt:lpstr>
      <vt:lpstr>Introduction </vt:lpstr>
      <vt:lpstr>Introduction </vt:lpstr>
      <vt:lpstr>Windows</vt:lpstr>
      <vt:lpstr>Windows</vt:lpstr>
      <vt:lpstr>Windows- Spectra</vt:lpstr>
      <vt:lpstr>FIR design using windows</vt:lpstr>
      <vt:lpstr>Impulse response of Ideal LP digital Filter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Characteristics of Window based FIR Filters</vt:lpstr>
      <vt:lpstr>Optimal FIR Filters design</vt:lpstr>
      <vt:lpstr>Parks-McClellan in Matlab</vt:lpstr>
      <vt:lpstr>Parks-McClellan in Matlab</vt:lpstr>
      <vt:lpstr>Other ways to design FIR filters In MATLAB</vt:lpstr>
      <vt:lpstr>Filter Designer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Carmine Clemente</cp:lastModifiedBy>
  <cp:revision>385</cp:revision>
  <dcterms:created xsi:type="dcterms:W3CDTF">2020-02-05T16:03:23Z</dcterms:created>
  <dcterms:modified xsi:type="dcterms:W3CDTF">2021-11-26T08:40:21Z</dcterms:modified>
</cp:coreProperties>
</file>